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2E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22960" y="731520"/>
            <a:ext cx="640080" cy="640080"/>
          </a:xfrm>
          <a:prstGeom prst="ellipse">
            <a:avLst/>
          </a:prstGeom>
          <a:solidFill>
            <a:srgbClr val="4AD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600200" y="758952"/>
            <a:ext cx="365760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>
                <a:solidFill>
                  <a:srgbClr val="FFFFFF"/>
                </a:solidFill>
                <a:latin typeface="Satoshi"/>
              </a:rPr>
              <a:t>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645920"/>
            <a:ext cx="10698480" cy="2103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4200" b="1">
                <a:solidFill>
                  <a:srgbClr val="FFFFFF"/>
                </a:solidFill>
                <a:latin typeface="Satoshi"/>
              </a:rPr>
              <a:t>0.2% of vulnerabilities cause 100% of the financial loss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840480"/>
            <a:ext cx="1069848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2000"/>
              </a:lnSpc>
            </a:pPr>
            <a:r>
              <a:rPr sz="3800" b="1">
                <a:solidFill>
                  <a:srgbClr val="4ADE80"/>
                </a:solidFill>
                <a:latin typeface="Satoshi"/>
              </a:rPr>
              <a:t>We'll bet $5 million </a:t>
            </a:r>
            <a:r>
              <a:rPr sz="3800" b="1">
                <a:solidFill>
                  <a:srgbClr val="FFFFFF"/>
                </a:solidFill>
                <a:latin typeface="Satoshi"/>
              </a:rPr>
              <a:t>we found the ones that do.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FFFFFF"/>
                </a:solidFill>
                <a:latin typeface="Inter"/>
              </a:rPr>
              <a:t>Only a small, constantly changing set of vulnerabilities drives financial loss. Evidence maps your footprint, spotlights financial risk, and warranties your organization.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Warranty protection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600" b="1">
                <a:solidFill>
                  <a:srgbClr val="0F172A"/>
                </a:solidFill>
                <a:latin typeface="Satoshi"/>
              </a:rPr>
              <a:t>If we miss it, we cover it.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286000"/>
            <a:ext cx="10515600" cy="2011680"/>
          </a:xfrm>
          <a:prstGeom prst="roundRect">
            <a:avLst/>
          </a:prstGeom>
          <a:solidFill>
            <a:srgbClr val="002E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/>
          <a:lstStyle/>
          <a:p>
            <a:pPr algn="l">
              <a:lnSpc>
                <a:spcPct val="100000"/>
              </a:lnSpc>
            </a:pPr>
            <a:r>
              <a:rPr sz="1800" b="0">
                <a:solidFill>
                  <a:srgbClr val="FFFFFF"/>
                </a:solidFill>
                <a:latin typeface="Inter"/>
              </a:rPr>
              <a:t>Warranty protection up to</a:t>
            </a:r>
          </a:p>
          <a:p>
            <a:pPr algn="l">
              <a:lnSpc>
                <a:spcPct val="100000"/>
              </a:lnSpc>
            </a:pPr>
            <a:r>
              <a:rPr sz="6400" b="1">
                <a:solidFill>
                  <a:srgbClr val="4ADE80"/>
                </a:solidFill>
                <a:latin typeface="Satoshi"/>
              </a:rPr>
              <a:t>$5,000,000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663440"/>
            <a:ext cx="105156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0F172A"/>
                </a:solidFill>
                <a:latin typeface="Inter"/>
              </a:rPr>
              <a:t>If a breach results in financial loss from a remotely exploitable vulnerability we did not report to you, we cover that loss. No other vulnerability management vendor offers this, because none ground their findings in actuarial data.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Your guarantee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600" b="1">
                <a:solidFill>
                  <a:srgbClr val="0F172A"/>
                </a:solidFill>
                <a:latin typeface="Satoshi"/>
              </a:rPr>
              <a:t>Either way, you're covered.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651760"/>
            <a:ext cx="5120640" cy="3383280"/>
          </a:xfrm>
          <a:prstGeom prst="roundRect">
            <a:avLst/>
          </a:prstGeom>
          <a:solidFill>
            <a:srgbClr val="C2E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20040" tIns="292608" rIns="292608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053550"/>
                </a:solidFill>
                <a:latin typeface="Inter"/>
              </a:rPr>
              <a:t>Scenario A</a:t>
            </a:r>
          </a:p>
          <a:p>
            <a:pPr algn="l">
              <a:lnSpc>
                <a:spcPct val="105000"/>
              </a:lnSpc>
            </a:pPr>
            <a:r>
              <a:rPr sz="3400" b="1">
                <a:solidFill>
                  <a:srgbClr val="053550"/>
                </a:solidFill>
                <a:latin typeface="Satoshi"/>
              </a:rPr>
              <a:t>You're already protected.</a:t>
            </a:r>
          </a:p>
          <a:p>
            <a:pPr algn="l">
              <a:lnSpc>
                <a:spcPct val="130000"/>
              </a:lnSpc>
            </a:pPr>
            <a:r>
              <a:rPr sz="1600" b="0">
                <a:solidFill>
                  <a:srgbClr val="053550"/>
                </a:solidFill>
                <a:latin typeface="Inter"/>
              </a:rPr>
              <a:t>Someone else gets breached first. We've already mapped it from actuarial data, so you were notified and inoculated before it reached you.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309360" y="2651760"/>
            <a:ext cx="5120640" cy="3383280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20040" tIns="292608" rIns="292608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002E11"/>
                </a:solidFill>
                <a:latin typeface="Inter"/>
              </a:rPr>
              <a:t>Scenario B</a:t>
            </a:r>
          </a:p>
          <a:p>
            <a:pPr algn="l">
              <a:lnSpc>
                <a:spcPct val="105000"/>
              </a:lnSpc>
            </a:pPr>
            <a:r>
              <a:rPr sz="3400" b="1">
                <a:solidFill>
                  <a:srgbClr val="002E11"/>
                </a:solidFill>
                <a:latin typeface="Satoshi"/>
              </a:rPr>
              <a:t>We pay $5,000,000.</a:t>
            </a:r>
          </a:p>
          <a:p>
            <a:pPr algn="l">
              <a:lnSpc>
                <a:spcPct val="130000"/>
              </a:lnSpc>
            </a:pPr>
            <a:r>
              <a:rPr sz="1600" b="0">
                <a:solidFill>
                  <a:srgbClr val="002E11"/>
                </a:solidFill>
                <a:latin typeface="Inter"/>
              </a:rPr>
              <a:t>You get breached on a vuln we didn't disclose - you'd be the first organization in history. Your financial downside is protected.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The bottom 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200" b="1">
                <a:solidFill>
                  <a:srgbClr val="0F172A"/>
                </a:solidFill>
                <a:latin typeface="Satoshi"/>
              </a:rPr>
              <a:t>The same evidence insurers use. Now in your hands.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834640"/>
            <a:ext cx="3383280" cy="2651760"/>
          </a:xfrm>
          <a:prstGeom prst="roundRect">
            <a:avLst/>
          </a:prstGeom>
          <a:solidFill>
            <a:srgbClr val="002E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274320"/>
          <a:lstStyle/>
          <a:p>
            <a:pPr algn="l">
              <a:lnSpc>
                <a:spcPct val="100000"/>
              </a:lnSpc>
            </a:pPr>
            <a:r>
              <a:rPr sz="5600" b="1">
                <a:solidFill>
                  <a:srgbClr val="4ADE80"/>
                </a:solidFill>
                <a:latin typeface="Satoshi"/>
              </a:rPr>
              <a:t>0.2%</a:t>
            </a:r>
          </a:p>
          <a:p>
            <a:pPr algn="l">
              <a:lnSpc>
                <a:spcPct val="12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of CVEs that cause financial loss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480560" y="2834640"/>
            <a:ext cx="3383280" cy="2651760"/>
          </a:xfrm>
          <a:prstGeom prst="roundRect">
            <a:avLst/>
          </a:prstGeom>
          <a:solidFill>
            <a:srgbClr val="002E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274320"/>
          <a:lstStyle/>
          <a:p>
            <a:pPr algn="l">
              <a:lnSpc>
                <a:spcPct val="100000"/>
              </a:lnSpc>
            </a:pPr>
            <a:r>
              <a:rPr sz="5600" b="1">
                <a:solidFill>
                  <a:srgbClr val="4ADE80"/>
                </a:solidFill>
                <a:latin typeface="Satoshi"/>
              </a:rPr>
              <a:t>99.9%</a:t>
            </a:r>
          </a:p>
          <a:p>
            <a:pPr algn="l">
              <a:lnSpc>
                <a:spcPct val="12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of internet-facing assets scanned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138160" y="2834640"/>
            <a:ext cx="3383280" cy="2651760"/>
          </a:xfrm>
          <a:prstGeom prst="roundRect">
            <a:avLst/>
          </a:prstGeom>
          <a:solidFill>
            <a:srgbClr val="002E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274320"/>
          <a:lstStyle/>
          <a:p>
            <a:pPr algn="l">
              <a:lnSpc>
                <a:spcPct val="100000"/>
              </a:lnSpc>
            </a:pPr>
            <a:r>
              <a:rPr sz="5600" b="1">
                <a:solidFill>
                  <a:srgbClr val="4ADE80"/>
                </a:solidFill>
                <a:latin typeface="Satoshi"/>
              </a:rPr>
              <a:t>&lt;$5M</a:t>
            </a:r>
          </a:p>
          <a:p>
            <a:pPr algn="l">
              <a:lnSpc>
                <a:spcPct val="12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warranty protection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Leadership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4000" b="1">
                <a:solidFill>
                  <a:srgbClr val="0F172A"/>
                </a:solidFill>
                <a:latin typeface="Satoshi"/>
              </a:rPr>
              <a:t>Security leadership.</a:t>
            </a:r>
          </a:p>
        </p:txBody>
      </p:sp>
      <p:pic>
        <p:nvPicPr>
          <p:cNvPr id="4" name="Picture 3" descr="grossma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2468880"/>
            <a:ext cx="1005840" cy="1005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7400" y="2468880"/>
            <a:ext cx="2468880" cy="10058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0F172A"/>
                </a:solidFill>
                <a:latin typeface="Inter"/>
              </a:rPr>
              <a:t>Jeremiah Grossman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748B"/>
                </a:solidFill>
                <a:latin typeface="Inter"/>
              </a:rPr>
              <a:t>Chief Executive Officer</a:t>
            </a:r>
          </a:p>
        </p:txBody>
      </p:sp>
      <p:pic>
        <p:nvPicPr>
          <p:cNvPr id="6" name="Picture 5" descr="hans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4023360"/>
            <a:ext cx="1005840" cy="10058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57400" y="4023360"/>
            <a:ext cx="2468880" cy="10058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0F172A"/>
                </a:solidFill>
                <a:latin typeface="Inter"/>
              </a:rPr>
              <a:t>Robert Hansen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748B"/>
                </a:solidFill>
                <a:latin typeface="Inter"/>
              </a:rPr>
              <a:t>Chief Technology Officer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0" y="2103120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80+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Combined years in cyber security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64808" y="2103120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2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Cyber security startups founded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357616" y="2103120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50+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Combined years in vulnerability mgmt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250424" y="2103120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Pioneered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Multiple cyber security industries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0" y="3447288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CISOs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Highly connected in their community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64808" y="3447288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40K+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Cyber security connections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57616" y="3447288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400+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F500 connections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250424" y="3447288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100K+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Social media followers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0" y="4791456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Insurance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Connected with leading carriers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64808" y="4791456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7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Author credits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357616" y="4791456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10+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Cyber security patents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250424" y="4791456"/>
            <a:ext cx="1783080" cy="1234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46304" tIns="109728" rIns="109728"/>
          <a:lstStyle/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Secured</a:t>
            </a:r>
          </a:p>
          <a:p>
            <a:pPr algn="l">
              <a:lnSpc>
                <a:spcPct val="110000"/>
              </a:lnSpc>
            </a:pPr>
            <a:r>
              <a:rPr sz="1200" b="0">
                <a:solidFill>
                  <a:srgbClr val="0F172A"/>
                </a:solidFill>
                <a:latin typeface="Inter"/>
              </a:rPr>
              <a:t>World's largest companies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The problem space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000" b="1">
                <a:solidFill>
                  <a:srgbClr val="0F172A"/>
                </a:solidFill>
                <a:latin typeface="Satoshi"/>
              </a:rPr>
              <a:t>We can't solve everything. But we solve what matters most.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94560"/>
            <a:ext cx="105156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0F172A"/>
                </a:solidFill>
                <a:latin typeface="Inter"/>
              </a:rPr>
              <a:t>The fastest-growing breach vector, externally exploitable vulnerabilities, is the one with a direct, provable link to financial loss.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816352"/>
            <a:ext cx="2066543" cy="1344168"/>
          </a:xfrm>
          <a:prstGeom prst="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54864"/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002E11"/>
                </a:solidFill>
                <a:latin typeface="Inter"/>
              </a:rPr>
              <a:t>Vuln exploitation</a:t>
            </a:r>
          </a:p>
          <a:p>
            <a:pPr algn="l">
              <a:lnSpc>
                <a:spcPct val="100000"/>
              </a:lnSpc>
            </a:pPr>
            <a:r>
              <a:rPr sz="2200" b="1">
                <a:solidFill>
                  <a:srgbClr val="002E11"/>
                </a:solidFill>
                <a:latin typeface="Satoshi"/>
              </a:rPr>
              <a:t>20%</a:t>
            </a:r>
          </a:p>
        </p:txBody>
      </p:sp>
      <p:sp>
        <p:nvSpPr>
          <p:cNvPr id="6" name="Isosceles Triangle 5"/>
          <p:cNvSpPr/>
          <p:nvPr/>
        </p:nvSpPr>
        <p:spPr>
          <a:xfrm rot="10800000">
            <a:off x="1691639" y="4142232"/>
            <a:ext cx="329184" cy="256032"/>
          </a:xfrm>
          <a:prstGeom prst="triangle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926079" y="3108960"/>
            <a:ext cx="2276856" cy="1051560"/>
          </a:xfrm>
          <a:prstGeom prst="rect">
            <a:avLst/>
          </a:prstGeom>
          <a:solidFill>
            <a:srgbClr val="C2E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54864"/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053550"/>
                </a:solidFill>
                <a:latin typeface="Inter"/>
              </a:rPr>
              <a:t>Credentials</a:t>
            </a:r>
          </a:p>
          <a:p>
            <a:pPr algn="l">
              <a:lnSpc>
                <a:spcPct val="100000"/>
              </a:lnSpc>
            </a:pPr>
            <a:r>
              <a:rPr sz="1800" b="1">
                <a:solidFill>
                  <a:srgbClr val="053550"/>
                </a:solidFill>
                <a:latin typeface="Satoshi"/>
              </a:rPr>
              <a:t>22%</a:t>
            </a:r>
          </a:p>
        </p:txBody>
      </p:sp>
      <p:sp>
        <p:nvSpPr>
          <p:cNvPr id="8" name="Rectangle 7"/>
          <p:cNvSpPr/>
          <p:nvPr/>
        </p:nvSpPr>
        <p:spPr>
          <a:xfrm>
            <a:off x="5239512" y="3108960"/>
            <a:ext cx="1645920" cy="1051560"/>
          </a:xfrm>
          <a:prstGeom prst="rect">
            <a:avLst/>
          </a:prstGeom>
          <a:solidFill>
            <a:srgbClr val="FAE5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54864"/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4B3E00"/>
                </a:solidFill>
                <a:latin typeface="Inter"/>
              </a:rPr>
              <a:t>Phishing</a:t>
            </a:r>
          </a:p>
          <a:p>
            <a:pPr algn="l">
              <a:lnSpc>
                <a:spcPct val="100000"/>
              </a:lnSpc>
            </a:pPr>
            <a:r>
              <a:rPr sz="1800" b="1">
                <a:solidFill>
                  <a:srgbClr val="4B3E00"/>
                </a:solidFill>
                <a:latin typeface="Satoshi"/>
              </a:rPr>
              <a:t>16%</a:t>
            </a:r>
          </a:p>
        </p:txBody>
      </p:sp>
      <p:sp>
        <p:nvSpPr>
          <p:cNvPr id="9" name="Rectangle 8"/>
          <p:cNvSpPr/>
          <p:nvPr/>
        </p:nvSpPr>
        <p:spPr>
          <a:xfrm>
            <a:off x="6922007" y="3108960"/>
            <a:ext cx="1540764" cy="1051560"/>
          </a:xfrm>
          <a:prstGeom prst="rect">
            <a:avLst/>
          </a:prstGeom>
          <a:solidFill>
            <a:srgbClr val="FFCE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54864"/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513108"/>
                </a:solidFill>
                <a:latin typeface="Inter"/>
              </a:rPr>
              <a:t>Error / misconfig</a:t>
            </a:r>
          </a:p>
          <a:p>
            <a:pPr algn="l">
              <a:lnSpc>
                <a:spcPct val="100000"/>
              </a:lnSpc>
            </a:pPr>
            <a:r>
              <a:rPr sz="1800" b="1">
                <a:solidFill>
                  <a:srgbClr val="513108"/>
                </a:solidFill>
                <a:latin typeface="Satoshi"/>
              </a:rPr>
              <a:t>15%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99348" y="3108960"/>
            <a:ext cx="1330452" cy="1051560"/>
          </a:xfrm>
          <a:prstGeom prst="rect">
            <a:avLst/>
          </a:prstGeom>
          <a:solidFill>
            <a:srgbClr val="FFD3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54864"/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58062C"/>
                </a:solidFill>
                <a:latin typeface="Inter"/>
              </a:rPr>
              <a:t>Social eng.</a:t>
            </a:r>
          </a:p>
          <a:p>
            <a:pPr algn="l">
              <a:lnSpc>
                <a:spcPct val="100000"/>
              </a:lnSpc>
            </a:pPr>
            <a:r>
              <a:rPr sz="1800" b="1">
                <a:solidFill>
                  <a:srgbClr val="58062C"/>
                </a:solidFill>
                <a:latin typeface="Satoshi"/>
              </a:rPr>
              <a:t>13%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866376" y="3108960"/>
            <a:ext cx="1435608" cy="105156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54864"/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0F172A"/>
                </a:solidFill>
                <a:latin typeface="Inter"/>
              </a:rPr>
              <a:t>Insider / other</a:t>
            </a:r>
          </a:p>
          <a:p>
            <a:pPr algn="l">
              <a:lnSpc>
                <a:spcPct val="100000"/>
              </a:lnSpc>
            </a:pPr>
            <a:r>
              <a:rPr sz="1800" b="1">
                <a:solidFill>
                  <a:srgbClr val="0F172A"/>
                </a:solidFill>
                <a:latin typeface="Satoshi"/>
              </a:rPr>
              <a:t>14%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4572000"/>
            <a:ext cx="3383280" cy="1463040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82880"/>
          <a:lstStyle/>
          <a:p>
            <a:pPr algn="l">
              <a:lnSpc>
                <a:spcPct val="100000"/>
              </a:lnSpc>
            </a:pPr>
            <a:r>
              <a:rPr sz="4000" b="1">
                <a:solidFill>
                  <a:srgbClr val="002E11"/>
                </a:solidFill>
                <a:latin typeface="Satoshi"/>
              </a:rPr>
              <a:t>+34%</a:t>
            </a:r>
          </a:p>
          <a:p>
            <a:pPr algn="l">
              <a:lnSpc>
                <a:spcPct val="110000"/>
              </a:lnSpc>
            </a:pPr>
            <a:r>
              <a:rPr sz="1400" b="0">
                <a:solidFill>
                  <a:srgbClr val="002E11"/>
                </a:solidFill>
                <a:latin typeface="Inter"/>
              </a:rPr>
              <a:t>YoY increase in vuln exploitation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80560" y="4572000"/>
            <a:ext cx="3383280" cy="1463040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82880"/>
          <a:lstStyle/>
          <a:p>
            <a:pPr algn="l">
              <a:lnSpc>
                <a:spcPct val="100000"/>
              </a:lnSpc>
            </a:pPr>
            <a:r>
              <a:rPr sz="4000" b="1">
                <a:solidFill>
                  <a:srgbClr val="002E11"/>
                </a:solidFill>
                <a:latin typeface="Satoshi"/>
              </a:rPr>
              <a:t>8x</a:t>
            </a:r>
          </a:p>
          <a:p>
            <a:pPr algn="l">
              <a:lnSpc>
                <a:spcPct val="110000"/>
              </a:lnSpc>
            </a:pPr>
            <a:r>
              <a:rPr sz="1400" b="0">
                <a:solidFill>
                  <a:srgbClr val="002E11"/>
                </a:solidFill>
                <a:latin typeface="Inter"/>
              </a:rPr>
              <a:t>Increase in edge / VPN device exploits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4572000"/>
            <a:ext cx="3383280" cy="1463040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82880"/>
          <a:lstStyle/>
          <a:p>
            <a:pPr algn="l">
              <a:lnSpc>
                <a:spcPct val="100000"/>
              </a:lnSpc>
            </a:pPr>
            <a:r>
              <a:rPr sz="4000" b="1">
                <a:solidFill>
                  <a:srgbClr val="002E11"/>
                </a:solidFill>
                <a:latin typeface="Satoshi"/>
              </a:rPr>
              <a:t>55 days</a:t>
            </a:r>
          </a:p>
          <a:p>
            <a:pPr algn="l">
              <a:lnSpc>
                <a:spcPct val="110000"/>
              </a:lnSpc>
            </a:pPr>
            <a:r>
              <a:rPr sz="1400" b="0">
                <a:solidFill>
                  <a:srgbClr val="002E11"/>
                </a:solidFill>
                <a:latin typeface="Inter"/>
              </a:rPr>
              <a:t>Gap: exploit (&lt;5d) vs. remediate (60d)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The severity spectrum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200" b="1">
                <a:solidFill>
                  <a:srgbClr val="0F172A"/>
                </a:solidFill>
                <a:latin typeface="Satoshi"/>
              </a:rPr>
              <a:t>Most CVEs aren't critical. Almost none get exploited.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94560"/>
            <a:ext cx="86868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0F172A"/>
                </a:solidFill>
                <a:latin typeface="Inter"/>
              </a:rPr>
              <a:t>Even after filtering to Critical, only about 0.46% of CVEs are actively exploited in the wild (CISA KEV).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3017520"/>
            <a:ext cx="10515600" cy="566928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36576" bIns="36576" lIns="182880"/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002E11"/>
                </a:solidFill>
                <a:latin typeface="Inter"/>
              </a:rPr>
              <a:t>All CVEs published        347,833    100%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3694176"/>
            <a:ext cx="9418320" cy="566928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36576" bIns="36576" lIns="182880"/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002E11"/>
                </a:solidFill>
                <a:latin typeface="Inter"/>
              </a:rPr>
              <a:t>Low severity +        325,540    ~94%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4370832"/>
            <a:ext cx="8229600" cy="566928"/>
          </a:xfrm>
          <a:prstGeom prst="roundRect">
            <a:avLst/>
          </a:prstGeom>
          <a:solidFill>
            <a:srgbClr val="6EE7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36576" bIns="36576" lIns="182880"/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002E11"/>
                </a:solidFill>
                <a:latin typeface="Inter"/>
              </a:rPr>
              <a:t>Medium severity +        311,205    ~90%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5047488"/>
            <a:ext cx="6400800" cy="566928"/>
          </a:xfrm>
          <a:prstGeom prst="roundRect">
            <a:avLst/>
          </a:prstGeom>
          <a:solidFill>
            <a:srgbClr val="4AD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36576" bIns="36576" lIns="182880"/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002E11"/>
                </a:solidFill>
                <a:latin typeface="Inter"/>
              </a:rPr>
              <a:t>High severity +        157,882    ~45%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5724144"/>
            <a:ext cx="4572000" cy="566928"/>
          </a:xfrm>
          <a:prstGeom prst="roundRect">
            <a:avLst/>
          </a:prstGeom>
          <a:solidFill>
            <a:srgbClr val="002E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36576" bIns="36576" lIns="182880"/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4ADE80"/>
                </a:solidFill>
                <a:latin typeface="Inter"/>
              </a:rPr>
              <a:t>Critical        40,908    ~12%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The broken stack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600" b="1">
                <a:solidFill>
                  <a:srgbClr val="0F172A"/>
                </a:solidFill>
                <a:latin typeface="Satoshi"/>
              </a:rPr>
              <a:t>A stack that cannot solve itself.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743200"/>
            <a:ext cx="2542032" cy="2377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rIns="164592" tIns="164592" bIns="164592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Satoshi"/>
              </a:rPr>
              <a:t>01</a:t>
            </a:r>
          </a:p>
          <a:p>
            <a:pPr algn="l">
              <a:lnSpc>
                <a:spcPct val="100000"/>
              </a:lnSpc>
            </a:pPr>
            <a:r>
              <a:rPr sz="1400" b="1">
                <a:solidFill>
                  <a:srgbClr val="0F172A"/>
                </a:solidFill>
                <a:latin typeface="Inter"/>
              </a:rPr>
              <a:t>EASM</a:t>
            </a:r>
          </a:p>
          <a:p>
            <a:pPr algn="l">
              <a:lnSpc>
                <a:spcPct val="100000"/>
              </a:lnSpc>
            </a:pPr>
            <a:r>
              <a:rPr sz="2000" b="1">
                <a:solidFill>
                  <a:srgbClr val="0F172A"/>
                </a:solidFill>
                <a:latin typeface="Satoshi"/>
              </a:rPr>
              <a:t>Partial discovery</a:t>
            </a:r>
          </a:p>
          <a:p>
            <a:pPr algn="l">
              <a:lnSpc>
                <a:spcPct val="120000"/>
              </a:lnSpc>
            </a:pPr>
            <a:r>
              <a:rPr sz="1400" b="0">
                <a:solidFill>
                  <a:srgbClr val="0F172A"/>
                </a:solidFill>
                <a:latin typeface="Inter"/>
              </a:rPr>
              <a:t>Companies see only a fraction of their external assets. The rest are blind spots.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29584" y="2743200"/>
            <a:ext cx="2542032" cy="2377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rIns="164592" tIns="164592" bIns="164592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Satoshi"/>
              </a:rPr>
              <a:t>02</a:t>
            </a:r>
          </a:p>
          <a:p>
            <a:pPr algn="l">
              <a:lnSpc>
                <a:spcPct val="100000"/>
              </a:lnSpc>
            </a:pPr>
            <a:r>
              <a:rPr sz="1400" b="1">
                <a:solidFill>
                  <a:srgbClr val="0F172A"/>
                </a:solidFill>
                <a:latin typeface="Inter"/>
              </a:rPr>
              <a:t>VM scanners</a:t>
            </a:r>
          </a:p>
          <a:p>
            <a:pPr algn="l">
              <a:lnSpc>
                <a:spcPct val="100000"/>
              </a:lnSpc>
            </a:pPr>
            <a:r>
              <a:rPr sz="2000" b="1">
                <a:solidFill>
                  <a:srgbClr val="0F172A"/>
                </a:solidFill>
                <a:latin typeface="Satoshi"/>
              </a:rPr>
              <a:t>The vulnerability race</a:t>
            </a:r>
          </a:p>
          <a:p>
            <a:pPr algn="l">
              <a:lnSpc>
                <a:spcPct val="120000"/>
              </a:lnSpc>
            </a:pPr>
            <a:r>
              <a:rPr sz="1400" b="0">
                <a:solidFill>
                  <a:srgbClr val="0F172A"/>
                </a:solidFill>
                <a:latin typeface="Inter"/>
              </a:rPr>
              <a:t>Scanners compete on volume. More CVEs found = more perceived value.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36208" y="2743200"/>
            <a:ext cx="2542032" cy="2377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rIns="164592" tIns="164592" bIns="164592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Satoshi"/>
              </a:rPr>
              <a:t>03</a:t>
            </a:r>
          </a:p>
          <a:p>
            <a:pPr algn="l">
              <a:lnSpc>
                <a:spcPct val="100000"/>
              </a:lnSpc>
            </a:pPr>
            <a:r>
              <a:rPr sz="1400" b="1">
                <a:solidFill>
                  <a:srgbClr val="0F172A"/>
                </a:solidFill>
                <a:latin typeface="Inter"/>
              </a:rPr>
              <a:t>Pricing</a:t>
            </a:r>
          </a:p>
          <a:p>
            <a:pPr algn="l">
              <a:lnSpc>
                <a:spcPct val="100000"/>
              </a:lnSpc>
            </a:pPr>
            <a:r>
              <a:rPr sz="2000" b="1">
                <a:solidFill>
                  <a:srgbClr val="0F172A"/>
                </a:solidFill>
                <a:latin typeface="Satoshi"/>
              </a:rPr>
              <a:t>Prohibitive coverage</a:t>
            </a:r>
          </a:p>
          <a:p>
            <a:pPr algn="l">
              <a:lnSpc>
                <a:spcPct val="120000"/>
              </a:lnSpc>
            </a:pPr>
            <a:r>
              <a:rPr sz="1400" b="0">
                <a:solidFill>
                  <a:srgbClr val="0F172A"/>
                </a:solidFill>
                <a:latin typeface="Inter"/>
              </a:rPr>
              <a:t>Per-asset cost makes full coverage prohibitive. You scan what you can afford.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942832" y="2743200"/>
            <a:ext cx="2542032" cy="237744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rIns="164592" tIns="164592" bIns="164592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Satoshi"/>
              </a:rPr>
              <a:t>04</a:t>
            </a:r>
          </a:p>
          <a:p>
            <a:pPr algn="l">
              <a:lnSpc>
                <a:spcPct val="100000"/>
              </a:lnSpc>
            </a:pPr>
            <a:r>
              <a:rPr sz="1400" b="1">
                <a:solidFill>
                  <a:srgbClr val="0F172A"/>
                </a:solidFill>
                <a:latin typeface="Inter"/>
              </a:rPr>
              <a:t>Prioritization</a:t>
            </a:r>
          </a:p>
          <a:p>
            <a:pPr algn="l">
              <a:lnSpc>
                <a:spcPct val="100000"/>
              </a:lnSpc>
            </a:pPr>
            <a:r>
              <a:rPr sz="2000" b="1">
                <a:solidFill>
                  <a:srgbClr val="0F172A"/>
                </a:solidFill>
                <a:latin typeface="Satoshi"/>
              </a:rPr>
              <a:t>Magic math, hidden</a:t>
            </a:r>
          </a:p>
          <a:p>
            <a:pPr algn="l">
              <a:lnSpc>
                <a:spcPct val="120000"/>
              </a:lnSpc>
            </a:pPr>
            <a:r>
              <a:rPr sz="1400" b="0">
                <a:solidFill>
                  <a:srgbClr val="0F172A"/>
                </a:solidFill>
                <a:latin typeface="Inter"/>
              </a:rPr>
              <a:t>Proprietary scoring behind a curtain. No transparency, no audit trail.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5349240"/>
            <a:ext cx="10515600" cy="914400"/>
          </a:xfrm>
          <a:prstGeom prst="roundRect">
            <a:avLst/>
          </a:prstGeom>
          <a:solidFill>
            <a:srgbClr val="FFD3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5760"/>
          <a:lstStyle/>
          <a:p>
            <a:pPr algn="ctr"/>
            <a:r>
              <a:rPr b="1" sz="2400">
                <a:solidFill>
                  <a:srgbClr val="58062C"/>
                </a:solidFill>
                <a:latin typeface="Satoshi"/>
              </a:rPr>
              <a:t>05    </a:t>
            </a:r>
            <a:r>
              <a:rPr b="1" sz="2200">
                <a:solidFill>
                  <a:srgbClr val="58062C"/>
                </a:solidFill>
                <a:latin typeface="Satoshi"/>
              </a:rPr>
              <a:t>AI accelerant    </a:t>
            </a:r>
            <a:r>
              <a:rPr b="1" sz="2000">
                <a:solidFill>
                  <a:srgbClr val="58062C"/>
                </a:solidFill>
                <a:latin typeface="Inter"/>
              </a:rPr>
              <a:t>The race just got 100x faster.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The industry disconnect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600" b="1">
                <a:solidFill>
                  <a:srgbClr val="0F172A"/>
                </a:solidFill>
                <a:latin typeface="Satoshi"/>
              </a:rPr>
              <a:t>We focus on the 0.2%.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94560"/>
            <a:ext cx="86868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0F172A"/>
                </a:solidFill>
                <a:latin typeface="Inter"/>
              </a:rPr>
              <a:t>Evidence gives security teams a defensible clean slate, not a theoretical-risk backlog.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3108960"/>
            <a:ext cx="10515600" cy="731520"/>
          </a:xfrm>
          <a:prstGeom prst="round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28600"/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0F172A"/>
                </a:solidFill>
                <a:latin typeface="Inter"/>
              </a:rPr>
              <a:t>Everything vulnerable        Theoretical risk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4023360"/>
            <a:ext cx="6400800" cy="731520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28600"/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002E11"/>
                </a:solidFill>
                <a:latin typeface="Inter"/>
              </a:rPr>
              <a:t>Known exploited (KEVs)        1.4%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4937760"/>
            <a:ext cx="3657600" cy="731520"/>
          </a:xfrm>
          <a:prstGeom prst="roundRect">
            <a:avLst/>
          </a:prstGeom>
          <a:solidFill>
            <a:srgbClr val="002E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28600"/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4ADE80"/>
                </a:solidFill>
                <a:latin typeface="Inter"/>
              </a:rPr>
              <a:t>FIREs        0.2%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How it 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600" b="1">
                <a:solidFill>
                  <a:srgbClr val="0F172A"/>
                </a:solidFill>
                <a:latin typeface="Satoshi"/>
              </a:rPr>
              <a:t>EASM. VM. Disclosure.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94560"/>
            <a:ext cx="868680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0">
                <a:solidFill>
                  <a:srgbClr val="0F172A"/>
                </a:solidFill>
                <a:latin typeface="Inter"/>
              </a:rPr>
              <a:t>Three steps, daily. The way it should always have worked.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3017520"/>
            <a:ext cx="3383280" cy="265176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19456" rIns="182880" tIns="201168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Satoshi"/>
              </a:rPr>
              <a:t>01</a:t>
            </a:r>
          </a:p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Discover</a:t>
            </a:r>
          </a:p>
          <a:p>
            <a:pPr algn="l">
              <a:lnSpc>
                <a:spcPct val="100000"/>
              </a:lnSpc>
            </a:pPr>
            <a:r>
              <a:rPr sz="1600" b="1">
                <a:solidFill>
                  <a:srgbClr val="0F172A"/>
                </a:solidFill>
                <a:latin typeface="Inter"/>
              </a:rPr>
              <a:t>Complete EASM coverage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0F172A"/>
                </a:solidFill>
                <a:latin typeface="Inter"/>
              </a:rPr>
              <a:t>Map your complete external attack surface automatically. No agents. Every asset, every day.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80560" y="3017520"/>
            <a:ext cx="3383280" cy="265176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19456" rIns="182880" tIns="201168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Satoshi"/>
              </a:rPr>
              <a:t>02</a:t>
            </a:r>
          </a:p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Correlate</a:t>
            </a:r>
          </a:p>
          <a:p>
            <a:pPr algn="l">
              <a:lnSpc>
                <a:spcPct val="100000"/>
              </a:lnSpc>
            </a:pPr>
            <a:r>
              <a:rPr sz="1600" b="1">
                <a:solidFill>
                  <a:srgbClr val="0F172A"/>
                </a:solidFill>
                <a:latin typeface="Inter"/>
              </a:rPr>
              <a:t>VM + actuarial data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0F172A"/>
                </a:solidFill>
                <a:latin typeface="Inter"/>
              </a:rPr>
              <a:t>Daily VM scans cross-referenced with actuarial insurance claims and DFIR incident data.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138160" y="3017520"/>
            <a:ext cx="3383280" cy="265176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19456" rIns="182880" tIns="201168"/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Satoshi"/>
              </a:rPr>
              <a:t>03</a:t>
            </a:r>
          </a:p>
          <a:p>
            <a:pPr algn="l">
              <a:lnSpc>
                <a:spcPct val="100000"/>
              </a:lnSpc>
            </a:pPr>
            <a:r>
              <a:rPr sz="2600" b="1">
                <a:solidFill>
                  <a:srgbClr val="0F172A"/>
                </a:solidFill>
                <a:latin typeface="Satoshi"/>
              </a:rPr>
              <a:t>Disclose</a:t>
            </a:r>
          </a:p>
          <a:p>
            <a:pPr algn="l">
              <a:lnSpc>
                <a:spcPct val="100000"/>
              </a:lnSpc>
            </a:pPr>
            <a:r>
              <a:rPr sz="1600" b="1">
                <a:solidFill>
                  <a:srgbClr val="0F172A"/>
                </a:solidFill>
                <a:latin typeface="Inter"/>
              </a:rPr>
              <a:t>FIRE &amp; ICE findings</a:t>
            </a:r>
          </a:p>
          <a:p>
            <a:pPr algn="l">
              <a:lnSpc>
                <a:spcPct val="120000"/>
              </a:lnSpc>
            </a:pPr>
            <a:r>
              <a:rPr sz="1300" b="0">
                <a:solidFill>
                  <a:srgbClr val="0F172A"/>
                </a:solidFill>
                <a:latin typeface="Inter"/>
              </a:rPr>
              <a:t>Transparent disclosure of vulnerabilities tied to financial loss (FIRE) and active breaches (ICE).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The new standard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600" b="1">
                <a:solidFill>
                  <a:srgbClr val="0F172A"/>
                </a:solidFill>
                <a:latin typeface="Satoshi"/>
              </a:rPr>
              <a:t>The road to zero.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058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0">
                <a:solidFill>
                  <a:srgbClr val="0F172A"/>
                </a:solidFill>
                <a:latin typeface="Inter"/>
              </a:rPr>
              <a:t>Zero is not aspirational. It is the only acceptable number.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1141171" y="3002889"/>
            <a:ext cx="371476" cy="24715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1512647" y="3027604"/>
            <a:ext cx="364735" cy="37621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1877382" y="3065225"/>
            <a:ext cx="358560" cy="49485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2235942" y="3114710"/>
            <a:ext cx="352951" cy="60307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2588893" y="3175017"/>
            <a:ext cx="347905" cy="70087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2936798" y="3245104"/>
            <a:ext cx="343427" cy="78825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3280225" y="3323929"/>
            <a:ext cx="339513" cy="86521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3619738" y="3410450"/>
            <a:ext cx="336164" cy="93175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3955902" y="3503625"/>
            <a:ext cx="333381" cy="98788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4289283" y="3602413"/>
            <a:ext cx="331163" cy="103357"/>
          </a:xfrm>
          <a:prstGeom prst="line">
            <a:avLst/>
          </a:prstGeom>
          <a:ln w="101600">
            <a:solidFill>
              <a:srgbClr val="FFD3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4620446" y="3705770"/>
            <a:ext cx="329511" cy="106885"/>
          </a:xfrm>
          <a:prstGeom prst="line">
            <a:avLst/>
          </a:prstGeom>
          <a:ln w="101600">
            <a:solidFill>
              <a:srgbClr val="FFCE8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4949957" y="3812655"/>
            <a:ext cx="328423" cy="109372"/>
          </a:xfrm>
          <a:prstGeom prst="line">
            <a:avLst/>
          </a:prstGeom>
          <a:ln w="101600">
            <a:solidFill>
              <a:srgbClr val="FFCE8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5278380" y="3922027"/>
            <a:ext cx="327902" cy="110815"/>
          </a:xfrm>
          <a:prstGeom prst="line">
            <a:avLst/>
          </a:prstGeom>
          <a:ln w="101600">
            <a:solidFill>
              <a:srgbClr val="FFCE8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5606282" y="4032842"/>
            <a:ext cx="327945" cy="111218"/>
          </a:xfrm>
          <a:prstGeom prst="line">
            <a:avLst/>
          </a:prstGeom>
          <a:ln w="101600">
            <a:solidFill>
              <a:srgbClr val="FFCE8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5934227" y="4144060"/>
            <a:ext cx="328554" cy="110578"/>
          </a:xfrm>
          <a:prstGeom prst="line">
            <a:avLst/>
          </a:prstGeom>
          <a:ln w="101600">
            <a:solidFill>
              <a:srgbClr val="FFCE8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6262781" y="4254638"/>
            <a:ext cx="329728" cy="108897"/>
          </a:xfrm>
          <a:prstGeom prst="line">
            <a:avLst/>
          </a:prstGeom>
          <a:ln w="101600">
            <a:solidFill>
              <a:srgbClr val="FFCE8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6592509" y="4363535"/>
            <a:ext cx="331468" cy="106172"/>
          </a:xfrm>
          <a:prstGeom prst="line">
            <a:avLst/>
          </a:prstGeom>
          <a:ln w="101600">
            <a:solidFill>
              <a:srgbClr val="FAE5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6923977" y="4469707"/>
            <a:ext cx="333772" cy="102407"/>
          </a:xfrm>
          <a:prstGeom prst="line">
            <a:avLst/>
          </a:prstGeom>
          <a:ln w="101600">
            <a:solidFill>
              <a:srgbClr val="FAE5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7257749" y="4572114"/>
            <a:ext cx="336642" cy="97599"/>
          </a:xfrm>
          <a:prstGeom prst="line">
            <a:avLst/>
          </a:prstGeom>
          <a:ln w="101600">
            <a:solidFill>
              <a:srgbClr val="FAE5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7594391" y="4669713"/>
            <a:ext cx="340079" cy="91749"/>
          </a:xfrm>
          <a:prstGeom prst="line">
            <a:avLst/>
          </a:prstGeom>
          <a:ln w="101600">
            <a:solidFill>
              <a:srgbClr val="FAE5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7934470" y="4761462"/>
            <a:ext cx="344078" cy="84858"/>
          </a:xfrm>
          <a:prstGeom prst="line">
            <a:avLst/>
          </a:prstGeom>
          <a:ln w="101600">
            <a:solidFill>
              <a:srgbClr val="FAE5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8278548" y="4846320"/>
            <a:ext cx="348646" cy="76923"/>
          </a:xfrm>
          <a:prstGeom prst="line">
            <a:avLst/>
          </a:prstGeom>
          <a:ln w="101600">
            <a:solidFill>
              <a:srgbClr val="4ADE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8627194" y="4923243"/>
            <a:ext cx="353776" cy="67949"/>
          </a:xfrm>
          <a:prstGeom prst="line">
            <a:avLst/>
          </a:prstGeom>
          <a:ln w="101600">
            <a:solidFill>
              <a:srgbClr val="4ADE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980970" y="4991192"/>
            <a:ext cx="359474" cy="57930"/>
          </a:xfrm>
          <a:prstGeom prst="line">
            <a:avLst/>
          </a:prstGeom>
          <a:ln w="101600">
            <a:solidFill>
              <a:srgbClr val="4ADE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9340444" y="5049122"/>
            <a:ext cx="365735" cy="46871"/>
          </a:xfrm>
          <a:prstGeom prst="line">
            <a:avLst/>
          </a:prstGeom>
          <a:ln w="101600">
            <a:solidFill>
              <a:srgbClr val="4ADE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706179" y="5095993"/>
            <a:ext cx="372563" cy="34769"/>
          </a:xfrm>
          <a:prstGeom prst="line">
            <a:avLst/>
          </a:prstGeom>
          <a:ln w="101600">
            <a:solidFill>
              <a:srgbClr val="4ADE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10078742" y="5130762"/>
            <a:ext cx="379956" cy="21626"/>
          </a:xfrm>
          <a:prstGeom prst="line">
            <a:avLst/>
          </a:prstGeom>
          <a:ln w="101600">
            <a:solidFill>
              <a:srgbClr val="4ADE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58698" y="5152388"/>
            <a:ext cx="387914" cy="7440"/>
          </a:xfrm>
          <a:prstGeom prst="line">
            <a:avLst/>
          </a:prstGeom>
          <a:ln w="101600">
            <a:solidFill>
              <a:srgbClr val="4ADE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10206532" y="4519748"/>
            <a:ext cx="1280160" cy="1280160"/>
          </a:xfrm>
          <a:prstGeom prst="ellipse">
            <a:avLst/>
          </a:prstGeom>
          <a:solidFill>
            <a:srgbClr val="4AD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lnSpc>
                <a:spcPct val="100000"/>
              </a:lnSpc>
            </a:pPr>
            <a:r>
              <a:rPr sz="6000" b="1">
                <a:solidFill>
                  <a:srgbClr val="002E11"/>
                </a:solidFill>
                <a:latin typeface="Satoshi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2960" y="2606040"/>
            <a:ext cx="27432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58062C"/>
                </a:solidFill>
                <a:latin typeface="Inter"/>
              </a:rPr>
              <a:t>Today</a:t>
            </a:r>
          </a:p>
          <a:p>
            <a:pPr algn="l">
              <a:lnSpc>
                <a:spcPct val="100000"/>
              </a:lnSpc>
            </a:pPr>
            <a:r>
              <a:rPr sz="1600" b="0">
                <a:solidFill>
                  <a:srgbClr val="0F172A"/>
                </a:solidFill>
                <a:latin typeface="Inter"/>
              </a:rPr>
              <a:t>Millions of open findings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869680" y="3200400"/>
            <a:ext cx="27432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15803D"/>
                </a:solidFill>
                <a:latin typeface="Inter"/>
              </a:rPr>
              <a:t>With Evidence</a:t>
            </a:r>
          </a:p>
          <a:p>
            <a:pPr algn="l">
              <a:lnSpc>
                <a:spcPct val="115000"/>
              </a:lnSpc>
            </a:pPr>
            <a:r>
              <a:rPr sz="1600" b="0">
                <a:solidFill>
                  <a:srgbClr val="0F172A"/>
                </a:solidFill>
                <a:latin typeface="Inter"/>
              </a:rPr>
              <a:t>No open FIRE findings. Always.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22960" y="5852160"/>
            <a:ext cx="10515600" cy="548640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002E11"/>
                </a:solidFill>
                <a:latin typeface="Inter"/>
              </a:rPr>
              <a:t>The expectation: get you to zero. Keep you at zero. Always.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5803D"/>
                </a:solidFill>
                <a:latin typeface="Inter"/>
              </a:rPr>
              <a:t>A different approach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43000"/>
            <a:ext cx="105156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3000" b="1">
                <a:solidFill>
                  <a:srgbClr val="0F172A"/>
                </a:solidFill>
                <a:latin typeface="Satoshi"/>
              </a:rPr>
              <a:t>Other vendors want to find more. We want you to have no financial loss.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743200"/>
            <a:ext cx="5120640" cy="3383280"/>
          </a:xfrm>
          <a:prstGeom prst="round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228600" rIns="228600"/>
          <a:lstStyle/>
          <a:p>
            <a:pPr algn="l">
              <a:lnSpc>
                <a:spcPct val="100000"/>
              </a:lnSpc>
            </a:pPr>
            <a:r>
              <a:rPr sz="2000" b="1">
                <a:solidFill>
                  <a:srgbClr val="0F172A"/>
                </a:solidFill>
                <a:latin typeface="Satoshi"/>
              </a:rPr>
              <a:t>Other vendors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F172A"/>
                </a:solidFill>
                <a:latin typeface="Inter"/>
              </a:rPr>
              <a:t>x  Measure risk by activity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F172A"/>
                </a:solidFill>
                <a:latin typeface="Inter"/>
              </a:rPr>
              <a:t>x  Prioritize on subjective severity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F172A"/>
                </a:solidFill>
                <a:latin typeface="Inter"/>
              </a:rPr>
              <a:t>x  More vulns is better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F172A"/>
                </a:solidFill>
                <a:latin typeface="Inter"/>
              </a:rPr>
              <a:t>x  No accountability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309360" y="2743200"/>
            <a:ext cx="5120640" cy="3383280"/>
          </a:xfrm>
          <a:prstGeom prst="roundRect">
            <a:avLst/>
          </a:prstGeom>
          <a:solidFill>
            <a:srgbClr val="86EFA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228600" rIns="228600"/>
          <a:lstStyle/>
          <a:p>
            <a:pPr algn="l">
              <a:lnSpc>
                <a:spcPct val="100000"/>
              </a:lnSpc>
            </a:pPr>
            <a:r>
              <a:rPr sz="2000" b="1">
                <a:solidFill>
                  <a:srgbClr val="002E11"/>
                </a:solidFill>
                <a:latin typeface="Satoshi"/>
              </a:rPr>
              <a:t>Evidence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02E11"/>
                </a:solidFill>
                <a:latin typeface="Inter"/>
              </a:rPr>
              <a:t>v  Focuses on the vulns that cause loss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02E11"/>
                </a:solidFill>
                <a:latin typeface="Inter"/>
              </a:rPr>
              <a:t>v  Powered by actuarial + DFIR data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02E11"/>
                </a:solidFill>
                <a:latin typeface="Inter"/>
              </a:rPr>
              <a:t>v  Measures financial risk reduction</a:t>
            </a:r>
          </a:p>
          <a:p>
            <a:pPr algn="l">
              <a:lnSpc>
                <a:spcPct val="115000"/>
              </a:lnSpc>
            </a:pPr>
            <a:r>
              <a:rPr sz="1500" b="0">
                <a:solidFill>
                  <a:srgbClr val="002E11"/>
                </a:solidFill>
                <a:latin typeface="Inter"/>
              </a:rPr>
              <a:t>v  Backed by warranty protection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40080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0">
                <a:solidFill>
                  <a:srgbClr val="94A3B8"/>
                </a:solidFill>
                <a:latin typeface="Inter"/>
              </a:rPr>
              <a:t>Confidential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